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6" r:id="rId3"/>
    <p:sldId id="291" r:id="rId4"/>
    <p:sldId id="287" r:id="rId5"/>
    <p:sldId id="257" r:id="rId6"/>
    <p:sldId id="260" r:id="rId7"/>
    <p:sldId id="268" r:id="rId8"/>
    <p:sldId id="267" r:id="rId9"/>
    <p:sldId id="259" r:id="rId10"/>
    <p:sldId id="262" r:id="rId11"/>
    <p:sldId id="264" r:id="rId12"/>
    <p:sldId id="273" r:id="rId13"/>
    <p:sldId id="288" r:id="rId1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Ekološko mleko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'Pridelava na KMG '!$B$3:$B$7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'Pridelava na KMG '!$C$3:$C$7</c:f>
              <c:numCache>
                <c:formatCode>#,##0</c:formatCode>
                <c:ptCount val="5"/>
                <c:pt idx="0">
                  <c:v>6485.776100000001</c:v>
                </c:pt>
                <c:pt idx="1">
                  <c:v>5298.3639999999996</c:v>
                </c:pt>
                <c:pt idx="2">
                  <c:v>6337.2861500000008</c:v>
                </c:pt>
                <c:pt idx="3">
                  <c:v>6830.2946199999997</c:v>
                </c:pt>
                <c:pt idx="4">
                  <c:v>7127.28791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9-49B2-81C4-E6FAB49A9310}"/>
            </c:ext>
          </c:extLst>
        </c:ser>
        <c:ser>
          <c:idx val="1"/>
          <c:order val="1"/>
          <c:tx>
            <c:v>Konvencionalno + ekološko mleko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'Pridelava na KMG '!$B$3:$B$7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'Pridelava na KMG '!$D$3:$D$7</c:f>
              <c:numCache>
                <c:formatCode>_-* #,##0_-;\-* #,##0_-;_-* "-"??_-;_-@_-</c:formatCode>
                <c:ptCount val="5"/>
                <c:pt idx="0">
                  <c:v>651396</c:v>
                </c:pt>
                <c:pt idx="1">
                  <c:v>649959</c:v>
                </c:pt>
                <c:pt idx="2">
                  <c:v>631222</c:v>
                </c:pt>
                <c:pt idx="3">
                  <c:v>625637</c:v>
                </c:pt>
                <c:pt idx="4">
                  <c:v>633203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A9-49B2-81C4-E6FAB49A9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184095"/>
        <c:axId val="141183679"/>
      </c:barChart>
      <c:catAx>
        <c:axId val="141184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41183679"/>
        <c:crosses val="autoZero"/>
        <c:auto val="1"/>
        <c:lblAlgn val="ctr"/>
        <c:lblOffset val="100"/>
        <c:noMultiLvlLbl val="0"/>
      </c:catAx>
      <c:valAx>
        <c:axId val="141183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41184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824191228499905E-2"/>
          <c:y val="0.13681100435918628"/>
          <c:w val="0.9321758149796493"/>
          <c:h val="0.7766068114624511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'Pridelava na KMG '!$B$3:$B$7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'Pridelava na KMG '!$C$3:$C$7</c:f>
              <c:numCache>
                <c:formatCode>#,##0</c:formatCode>
                <c:ptCount val="5"/>
                <c:pt idx="0">
                  <c:v>6485.776100000001</c:v>
                </c:pt>
                <c:pt idx="1">
                  <c:v>5298.3639999999996</c:v>
                </c:pt>
                <c:pt idx="2">
                  <c:v>6337.2861500000008</c:v>
                </c:pt>
                <c:pt idx="3">
                  <c:v>6830.2946199999997</c:v>
                </c:pt>
                <c:pt idx="4">
                  <c:v>7127.28791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CE-463C-9A5C-A64434593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3002431"/>
        <c:axId val="143723039"/>
      </c:lineChart>
      <c:catAx>
        <c:axId val="2023002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43723039"/>
        <c:crosses val="autoZero"/>
        <c:auto val="1"/>
        <c:lblAlgn val="ctr"/>
        <c:lblOffset val="100"/>
        <c:noMultiLvlLbl val="0"/>
      </c:catAx>
      <c:valAx>
        <c:axId val="143723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23002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F9DF7-D990-4ABC-BAC5-34811A2DBC96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25540-64E7-491C-92DC-5CC92D80F47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1505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03A303-BF72-4813-B4C8-E82B258E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CC0000"/>
                </a:solidFill>
              </a:defRPr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486AE25-D4BD-417D-8F13-78A7DBF9F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33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5D70E88-5224-42FA-8E3B-403C9EAB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8A35484-1EEF-4E02-ADCD-A4E54E5C2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D2F6CF9-5A7B-45E5-B97F-A5F56E99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762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7F7A11-94DB-4CC5-8125-368591430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773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D20ECF4C-A894-4FC4-9C80-C1D3D5F1B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48E9D58-3919-48D1-971F-05E67F902D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01AE754-A44E-4544-98A3-6FCB47F1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E20C3FF-CB5E-48CA-85F8-BB7F891AA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37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93B8774D-B290-4FD1-994E-387A07DF2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E4DCABA2-30DA-4FC2-B2EE-918745A4A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735FA96-B7E0-44C8-BAD9-D29DD5BF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55D1CA2-43AA-4A8E-B27F-8888F5016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135D6B1-8DD5-4623-A881-22B69A39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631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34DFC1-9ACC-4A9F-880D-580D5D25C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7736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CC0000"/>
                </a:solidFill>
              </a:defRPr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673EB5C-6AF4-48A8-887E-FDA460D9D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rgbClr val="003399"/>
                </a:solidFill>
              </a:defRPr>
            </a:lvl1pPr>
            <a:lvl2pPr>
              <a:defRPr>
                <a:solidFill>
                  <a:srgbClr val="003399"/>
                </a:solidFill>
              </a:defRPr>
            </a:lvl2pPr>
            <a:lvl3pPr>
              <a:defRPr>
                <a:solidFill>
                  <a:srgbClr val="003399"/>
                </a:solidFill>
              </a:defRPr>
            </a:lvl3pPr>
            <a:lvl4pPr>
              <a:defRPr>
                <a:solidFill>
                  <a:srgbClr val="003399"/>
                </a:solidFill>
              </a:defRPr>
            </a:lvl4pPr>
            <a:lvl5pPr>
              <a:defRPr>
                <a:solidFill>
                  <a:srgbClr val="003399"/>
                </a:solidFill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CBC1AB1-4228-4035-8646-BA80F29A55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6AE8496-E3F4-4881-9663-E605056EF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F8821EC-93B5-403B-8812-09F05B21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66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21E9F7-E4D9-459C-8E28-FD591D4C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DD4F4DE-E5F1-41DF-A320-F62A51605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B209A5B-87CA-438E-A9E1-A33DC44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13A6017-F338-45B3-ABAE-B43861AE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3A27974-1D4A-4B39-851A-ED1A2F956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1776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7F712E7-F717-4F51-AEA1-8D359E5F2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7736"/>
            <a:ext cx="10515600" cy="1325563"/>
          </a:xfrm>
          <a:prstGeom prst="rect">
            <a:avLst/>
          </a:prstGeom>
        </p:spPr>
        <p:txBody>
          <a:bodyPr/>
          <a:lstStyle>
            <a:lvl1pPr algn="just">
              <a:defRPr b="1">
                <a:solidFill>
                  <a:srgbClr val="CC0000"/>
                </a:solidFill>
              </a:defRPr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E1CF8CF-5139-4C98-A1E3-71C240C836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lvl2pPr>
              <a:defRPr>
                <a:solidFill>
                  <a:srgbClr val="003399"/>
                </a:solidFill>
              </a:defRPr>
            </a:lvl2pPr>
            <a:lvl3pPr>
              <a:defRPr>
                <a:solidFill>
                  <a:srgbClr val="003399"/>
                </a:solidFill>
              </a:defRPr>
            </a:lvl3pPr>
            <a:lvl4pPr>
              <a:defRPr>
                <a:solidFill>
                  <a:srgbClr val="003399"/>
                </a:solidFill>
              </a:defRPr>
            </a:lvl4pPr>
            <a:lvl5pPr>
              <a:defRPr>
                <a:solidFill>
                  <a:srgbClr val="003399"/>
                </a:solidFill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A77F839D-EF75-4C99-BED0-E322A599E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lvl2pPr>
              <a:defRPr>
                <a:solidFill>
                  <a:srgbClr val="003399"/>
                </a:solidFill>
              </a:defRPr>
            </a:lvl2pPr>
            <a:lvl3pPr>
              <a:defRPr>
                <a:solidFill>
                  <a:srgbClr val="003399"/>
                </a:solidFill>
              </a:defRPr>
            </a:lvl3pPr>
            <a:lvl4pPr>
              <a:defRPr>
                <a:solidFill>
                  <a:srgbClr val="003399"/>
                </a:solidFill>
              </a:defRPr>
            </a:lvl4pPr>
            <a:lvl5pPr>
              <a:defRPr>
                <a:solidFill>
                  <a:srgbClr val="003399"/>
                </a:solidFill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F63D2ED-FE6A-48EA-A348-C2057265B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16A4D0D-8634-49F8-8089-21DF45B1B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E28D06C-377C-4D1E-A9B7-BF875681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4738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49939D-26DA-43AD-AC90-838E36586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8B71E8C-04C9-40A0-B524-FE2C2720C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09ABB64-DF3D-4F4E-8D89-97E4A6C41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52972080-B20E-46A5-B460-EE55228F4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09A571FF-8812-4944-8B15-8E28F2A16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185FB645-FE8E-497D-B466-C658B1E26B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863AD32F-977D-4748-8C4E-96639240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18C8BD85-F0EC-4106-87C4-42D05414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4964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2CD112-DC6C-42DD-8D95-15C15C542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7736"/>
            <a:ext cx="10515600" cy="1325563"/>
          </a:xfrm>
          <a:prstGeom prst="rect">
            <a:avLst/>
          </a:prstGeom>
        </p:spPr>
        <p:txBody>
          <a:bodyPr/>
          <a:lstStyle>
            <a:lvl1pPr algn="just">
              <a:defRPr b="1">
                <a:solidFill>
                  <a:srgbClr val="CC0000"/>
                </a:solidFill>
              </a:defRPr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07D7F72B-AAE8-42FC-B605-A6AF11ED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FFD628C-64BD-481F-A9A5-1154C64FA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BEA53CEA-0234-48F8-BFA3-B1DCE37C2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601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9560B5EF-3EB6-4266-81D5-66850D592A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20C14B67-EA86-43AC-BAD5-F88D71722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0A2B2494-CBC9-48B0-91BD-75B11B077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829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BE2421-2D6E-4773-8796-44177301E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6305B88-8615-4378-AEDE-D94EC97F0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DFC43A6-C068-4503-BDF4-28AFDD88E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8113C38-9AB9-4E8B-BF58-D3D75E308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FA62351-512B-4448-9898-51421CCE8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D39B39F-D103-4358-BF7D-30F3E115E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971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190257-4574-42E9-9199-876CF8EE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AFB41C74-E91E-49FA-9413-4640B1249E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15CEFA8-4137-4E4E-B9DF-9F49AB2E0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1A82462-9326-48AC-9AA4-026A5AB14F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6C4F5-231A-4E54-A338-D9A65F114399}" type="datetimeFigureOut">
              <a:rPr lang="sl-SI" smtClean="0"/>
              <a:t>12.10.2021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9D8A357-3063-4AC8-9EF7-D30E4774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E3695F0-0FEF-4029-AF9D-5F6E6718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2C2AA0-3943-408A-9011-2B25ED28E5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141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2FDDED9-4B7D-4FF6-A0AA-93E03DF25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92943"/>
            <a:ext cx="10515600" cy="3684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cxnSp>
        <p:nvCxnSpPr>
          <p:cNvPr id="16" name="Raven povezovalnik 15"/>
          <p:cNvCxnSpPr/>
          <p:nvPr userDrawn="1"/>
        </p:nvCxnSpPr>
        <p:spPr>
          <a:xfrm>
            <a:off x="419284" y="852914"/>
            <a:ext cx="11246535" cy="24085"/>
          </a:xfrm>
          <a:prstGeom prst="line">
            <a:avLst/>
          </a:prstGeom>
          <a:ln w="2222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80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CC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9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9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6BE854-9107-4160-B604-666A03C8F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9292" y="1623034"/>
            <a:ext cx="9518708" cy="2387600"/>
          </a:xfrm>
        </p:spPr>
        <p:txBody>
          <a:bodyPr>
            <a:normAutofit/>
          </a:bodyPr>
          <a:lstStyle/>
          <a:p>
            <a:r>
              <a:rPr lang="en-GB" b="1" dirty="0"/>
              <a:t>MLEKARNA KREPKO</a:t>
            </a:r>
            <a:br>
              <a:rPr lang="sl-SI" b="1" dirty="0"/>
            </a:br>
            <a:br>
              <a:rPr lang="sl-SI" b="1" dirty="0"/>
            </a:br>
            <a:r>
              <a:rPr lang="sv-SE" sz="3600" b="1" dirty="0">
                <a:solidFill>
                  <a:srgbClr val="003399"/>
                </a:solidFill>
              </a:rPr>
              <a:t>Pridelava in predelava ekološkega mleka v Sloveniji</a:t>
            </a:r>
            <a:endParaRPr lang="en-GB" sz="3600" b="1" dirty="0">
              <a:solidFill>
                <a:srgbClr val="003399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0B7082C-FB24-4D17-A787-E64AA003B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41506"/>
            <a:ext cx="9144000" cy="71200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sl-SI" sz="7400" b="0" dirty="0"/>
              <a:t>Sandra Turnšek</a:t>
            </a:r>
          </a:p>
          <a:p>
            <a:pPr algn="l"/>
            <a:r>
              <a:rPr lang="sl-SI" sz="7400" b="0" dirty="0"/>
              <a:t>GZS, 13. oktober 2021</a:t>
            </a:r>
          </a:p>
          <a:p>
            <a:pPr algn="l"/>
            <a:endParaRPr lang="sl-SI" b="0" dirty="0"/>
          </a:p>
        </p:txBody>
      </p:sp>
      <p:pic>
        <p:nvPicPr>
          <p:cNvPr id="4" name="Picture 21" descr="Krepko-01">
            <a:extLst>
              <a:ext uri="{FF2B5EF4-FFF2-40B4-BE49-F238E27FC236}">
                <a16:creationId xmlns:a16="http://schemas.microsoft.com/office/drawing/2014/main" id="{052770DD-4B3C-4D4D-8C7C-91739C0C7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" y="81661"/>
            <a:ext cx="1714634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97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vsebine 4">
            <a:extLst>
              <a:ext uri="{FF2B5EF4-FFF2-40B4-BE49-F238E27FC236}">
                <a16:creationId xmlns:a16="http://schemas.microsoft.com/office/drawing/2014/main" id="{BC7FC18A-6AA7-40F8-B766-40D1E3B9DF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5064" y="1981408"/>
            <a:ext cx="7857718" cy="4511466"/>
          </a:xfrm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F0BCD007-EC92-4DB0-8D45-C9AD0C812D65}"/>
              </a:ext>
            </a:extLst>
          </p:cNvPr>
          <p:cNvSpPr txBox="1"/>
          <p:nvPr/>
        </p:nvSpPr>
        <p:spPr>
          <a:xfrm>
            <a:off x="1133856" y="6412992"/>
            <a:ext cx="3621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Vir: Milk Market </a:t>
            </a:r>
            <a:r>
              <a:rPr lang="sl-SI" sz="1400" dirty="0" err="1"/>
              <a:t>Observatory</a:t>
            </a:r>
            <a:endParaRPr lang="en-GB" sz="1400" dirty="0"/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09C063A2-83C7-49CF-BE4E-15BFFEF49DB7}"/>
              </a:ext>
            </a:extLst>
          </p:cNvPr>
          <p:cNvSpPr txBox="1"/>
          <p:nvPr/>
        </p:nvSpPr>
        <p:spPr>
          <a:xfrm>
            <a:off x="8835955" y="2689820"/>
            <a:ext cx="2901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Povprečje 21 držav: 4,4 %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Slovenija: 1,07 %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E6100469-E6F0-4E8D-B852-BDD3216FAEA0}"/>
              </a:ext>
            </a:extLst>
          </p:cNvPr>
          <p:cNvSpPr txBox="1">
            <a:spLocks noChangeArrowheads="1"/>
          </p:cNvSpPr>
          <p:nvPr/>
        </p:nvSpPr>
        <p:spPr>
          <a:xfrm>
            <a:off x="1031146" y="1004103"/>
            <a:ext cx="10515600" cy="88767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C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sl-SI" sz="3600" dirty="0"/>
              <a:t>Delež ekološkega mleka v celotnem odkupu kravjega mleka po državah za julij 2021 (%)</a:t>
            </a:r>
            <a:endParaRPr lang="sl-SI" altLang="sl-SI" sz="3600" dirty="0"/>
          </a:p>
        </p:txBody>
      </p:sp>
    </p:spTree>
    <p:extLst>
      <p:ext uri="{BB962C8B-B14F-4D97-AF65-F5344CB8AC3E}">
        <p14:creationId xmlns:p14="http://schemas.microsoft.com/office/powerpoint/2010/main" val="3381647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jeZBesedilom 5">
            <a:extLst>
              <a:ext uri="{FF2B5EF4-FFF2-40B4-BE49-F238E27FC236}">
                <a16:creationId xmlns:a16="http://schemas.microsoft.com/office/drawing/2014/main" id="{F0BCD007-EC92-4DB0-8D45-C9AD0C812D65}"/>
              </a:ext>
            </a:extLst>
          </p:cNvPr>
          <p:cNvSpPr txBox="1"/>
          <p:nvPr/>
        </p:nvSpPr>
        <p:spPr>
          <a:xfrm>
            <a:off x="1157592" y="6176963"/>
            <a:ext cx="84338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Vir: GZS-ZKŽP, Ljubljanske mlekarne, Mlekarna </a:t>
            </a:r>
            <a:r>
              <a:rPr lang="sl-SI" sz="1400" dirty="0" err="1"/>
              <a:t>Celeia</a:t>
            </a:r>
            <a:r>
              <a:rPr lang="sl-SI" sz="1400" dirty="0"/>
              <a:t>, Mlekarna Planika, Mlekarna Krepko, Loška mlekarna		</a:t>
            </a:r>
          </a:p>
          <a:p>
            <a:endParaRPr lang="en-GB" sz="1400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FEF1A7E1-E790-4142-8782-CB70AE1FA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9617"/>
            <a:ext cx="10515600" cy="43773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2000" dirty="0"/>
              <a:t>Slovenske mlekarne skupno (podatki za zadnje leto):</a:t>
            </a:r>
          </a:p>
          <a:p>
            <a:pPr marL="0" indent="0">
              <a:buNone/>
            </a:pPr>
            <a:r>
              <a:rPr lang="sl-SI" sz="2400" dirty="0"/>
              <a:t>-  </a:t>
            </a:r>
            <a:r>
              <a:rPr lang="sl-SI" sz="2000" dirty="0"/>
              <a:t>odkupijo okrog 5.140 ton ekološkega mleka/leto: 72 % od pridelanega ekološkega mleka</a:t>
            </a:r>
          </a:p>
          <a:p>
            <a:pPr>
              <a:buFontTx/>
              <a:buChar char="-"/>
            </a:pPr>
            <a:r>
              <a:rPr lang="sl-SI" sz="2000" dirty="0"/>
              <a:t>predelajo okrog 2.290 ton ekološkega mleka/leto: 45 % od odkupljenega ekološkega mleka</a:t>
            </a:r>
          </a:p>
          <a:p>
            <a:pPr>
              <a:buFontTx/>
              <a:buChar char="-"/>
            </a:pPr>
            <a:r>
              <a:rPr lang="sl-SI" sz="2000" dirty="0"/>
              <a:t>trenutno se vsi slovenski ekološki mlečni izdelki prodajo v Sloveniji</a:t>
            </a:r>
          </a:p>
          <a:p>
            <a:pPr marL="0" indent="0">
              <a:buNone/>
            </a:pPr>
            <a:endParaRPr lang="sl-SI" sz="800" dirty="0"/>
          </a:p>
          <a:p>
            <a:pPr marL="0" indent="0">
              <a:buNone/>
            </a:pPr>
            <a:r>
              <a:rPr lang="sl-SI" sz="2000" dirty="0"/>
              <a:t>Razlogi za odkup ekološkega mleka:</a:t>
            </a:r>
          </a:p>
          <a:p>
            <a:pPr>
              <a:buFontTx/>
              <a:buChar char="-"/>
            </a:pPr>
            <a:r>
              <a:rPr lang="sl-SI" sz="2000" dirty="0" err="1"/>
              <a:t>okoljski</a:t>
            </a:r>
            <a:r>
              <a:rPr lang="sl-SI" sz="2000" dirty="0"/>
              <a:t> vidik ter vizija prihodnosti o načinu življenja in načinu prehranjevanja</a:t>
            </a:r>
          </a:p>
          <a:p>
            <a:pPr>
              <a:buFontTx/>
              <a:buChar char="-"/>
            </a:pPr>
            <a:r>
              <a:rPr lang="sl-SI" sz="2000" dirty="0"/>
              <a:t>potrebe potrošnikov</a:t>
            </a:r>
          </a:p>
          <a:p>
            <a:pPr>
              <a:buFontTx/>
              <a:buChar char="-"/>
            </a:pPr>
            <a:r>
              <a:rPr lang="sl-SI" sz="2000" dirty="0"/>
              <a:t>spodbujanje kmetovalcev k prehodu na ekološko pridelavo mleka</a:t>
            </a:r>
          </a:p>
          <a:p>
            <a:pPr marL="0" indent="0">
              <a:buNone/>
            </a:pPr>
            <a:endParaRPr lang="sl-SI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l-SI" sz="2000" b="1" dirty="0">
                <a:solidFill>
                  <a:schemeClr val="accent1">
                    <a:lumMod val="75000"/>
                  </a:schemeClr>
                </a:solidFill>
              </a:rPr>
              <a:t>Potrošniki iščejo slovenske ekološke mlečne izdelke, ki pa jih brez zadostnih količin domačih surovin mlekarne ne morejo zagotavljati</a:t>
            </a:r>
            <a:r>
              <a:rPr lang="sl-SI" sz="2000" dirty="0"/>
              <a:t>		</a:t>
            </a:r>
          </a:p>
          <a:p>
            <a:pPr>
              <a:buFontTx/>
              <a:buChar char="-"/>
            </a:pPr>
            <a:endParaRPr lang="sl-SI" sz="2000" dirty="0"/>
          </a:p>
        </p:txBody>
      </p:sp>
      <p:pic>
        <p:nvPicPr>
          <p:cNvPr id="1028" name="Picture 4" descr="Zakaj je domače surovo mleko veliko bolj zdravo kot pasterizirano">
            <a:extLst>
              <a:ext uri="{FF2B5EF4-FFF2-40B4-BE49-F238E27FC236}">
                <a16:creationId xmlns:a16="http://schemas.microsoft.com/office/drawing/2014/main" id="{C1820B52-4F4C-4824-8AFD-94372D597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9181" y="3129674"/>
            <a:ext cx="2460322" cy="139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>
            <a:extLst>
              <a:ext uri="{FF2B5EF4-FFF2-40B4-BE49-F238E27FC236}">
                <a16:creationId xmlns:a16="http://schemas.microsoft.com/office/drawing/2014/main" id="{F6C355EF-8768-4702-9D5D-46875C30C992}"/>
              </a:ext>
            </a:extLst>
          </p:cNvPr>
          <p:cNvSpPr txBox="1">
            <a:spLocks noChangeArrowheads="1"/>
          </p:cNvSpPr>
          <p:nvPr/>
        </p:nvSpPr>
        <p:spPr>
          <a:xfrm>
            <a:off x="955645" y="911942"/>
            <a:ext cx="10515600" cy="88767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C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sl-SI" sz="3600" dirty="0"/>
              <a:t>Odkup in predelava ekološkega mleka v Sloveniji (v tonah)</a:t>
            </a:r>
            <a:endParaRPr lang="sl-SI" altLang="sl-SI" sz="3600" dirty="0"/>
          </a:p>
        </p:txBody>
      </p:sp>
    </p:spTree>
    <p:extLst>
      <p:ext uri="{BB962C8B-B14F-4D97-AF65-F5344CB8AC3E}">
        <p14:creationId xmlns:p14="http://schemas.microsoft.com/office/powerpoint/2010/main" val="1446490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162D7C27-EC2F-40B0-9385-1B2B7217B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br>
              <a:rPr lang="sl-SI" altLang="sl-SI" sz="3200" b="0" dirty="0">
                <a:solidFill>
                  <a:schemeClr val="tx1"/>
                </a:solidFill>
              </a:rPr>
            </a:br>
            <a:r>
              <a:rPr lang="sl-SI" altLang="sl-SI" sz="3600" dirty="0"/>
              <a:t>Slovenija je priložnost ekološkega kmetovanja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078FCB5-3A72-4E42-BD16-FD98CAD45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49500"/>
            <a:ext cx="10625355" cy="2808288"/>
          </a:xfrm>
        </p:spPr>
        <p:txBody>
          <a:bodyPr/>
          <a:lstStyle/>
          <a:p>
            <a:pPr eaLnBrk="1" hangingPunct="1"/>
            <a:endParaRPr lang="sl-SI" altLang="sl-SI" sz="2000" dirty="0"/>
          </a:p>
          <a:p>
            <a:pPr eaLnBrk="1" hangingPunct="1"/>
            <a:r>
              <a:rPr lang="sl-SI" altLang="sl-SI" dirty="0"/>
              <a:t>Vsi, skupaj z odločno in jasno začrtano ekološko kmetijsko politiko, podprto s strani države brez ekološke fige v žepu, lahko ponudimo naši prelepi Sloveniji dodano vrednost, ki si jo brezpogojno zasluži!</a:t>
            </a:r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id="{1E742278-DBAD-4FFE-B339-D8603195E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1295" y="4591949"/>
            <a:ext cx="2819048" cy="1619048"/>
          </a:xfrm>
          <a:prstGeom prst="rect">
            <a:avLst/>
          </a:prstGeom>
        </p:spPr>
      </p:pic>
      <p:pic>
        <p:nvPicPr>
          <p:cNvPr id="5" name="Picture 21" descr="Krepko-01">
            <a:extLst>
              <a:ext uri="{FF2B5EF4-FFF2-40B4-BE49-F238E27FC236}">
                <a16:creationId xmlns:a16="http://schemas.microsoft.com/office/drawing/2014/main" id="{39C7A257-2ACC-4966-BF00-42846F733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" y="81661"/>
            <a:ext cx="1714634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80448" y="3166711"/>
            <a:ext cx="10515600" cy="62564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None/>
            </a:pPr>
            <a:r>
              <a:rPr lang="sl-SI" altLang="sl-SI" sz="4400" i="1" dirty="0"/>
              <a:t>Hvala za vašo pozornost</a:t>
            </a:r>
            <a:endParaRPr lang="en-GB" altLang="sl-SI" sz="4400" i="1" dirty="0"/>
          </a:p>
          <a:p>
            <a:pPr marL="0" inden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None/>
            </a:pPr>
            <a:endParaRPr lang="en-US" altLang="sl-SI" dirty="0"/>
          </a:p>
        </p:txBody>
      </p:sp>
      <p:pic>
        <p:nvPicPr>
          <p:cNvPr id="4" name="Picture 21" descr="Krepko-01">
            <a:extLst>
              <a:ext uri="{FF2B5EF4-FFF2-40B4-BE49-F238E27FC236}">
                <a16:creationId xmlns:a16="http://schemas.microsoft.com/office/drawing/2014/main" id="{7DF2D90E-E0D3-4762-8AD5-E4BC878F4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" y="81661"/>
            <a:ext cx="1714634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874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D16546FD-1F52-4170-8B22-C7822CA1E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altLang="sl-SI" sz="3600" dirty="0"/>
              <a:t>Mejniki v ekološki pridelavi mleka in odkupu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F9BFC2A-7446-4BF3-8BF3-634EEAC9E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dirty="0"/>
              <a:t>Leta 2007 mlekarna Krepko prva v Sloveniji pridobi ekološki certifikat za ekološko predelavo mleka</a:t>
            </a:r>
          </a:p>
          <a:p>
            <a:pPr>
              <a:defRPr/>
            </a:pPr>
            <a:r>
              <a:rPr lang="sl-SI" dirty="0"/>
              <a:t>Iskanje pridelovalcev ekološkega mleka s stimulacijo + 15% </a:t>
            </a:r>
            <a:r>
              <a:rPr lang="sl-SI" dirty="0" err="1"/>
              <a:t>eko</a:t>
            </a:r>
            <a:r>
              <a:rPr lang="sl-SI" dirty="0"/>
              <a:t> dodatka na odkupno ceno mleka.</a:t>
            </a:r>
          </a:p>
          <a:p>
            <a:pPr>
              <a:defRPr/>
            </a:pPr>
            <a:r>
              <a:rPr lang="sl-SI" dirty="0"/>
              <a:t>19.3.2007 odkupimo prvih 1.469 L ekološkega mleka, v celotnem letu 353.661 L.</a:t>
            </a:r>
          </a:p>
          <a:p>
            <a:pPr marL="0" indent="0">
              <a:buNone/>
              <a:defRPr/>
            </a:pPr>
            <a:endParaRPr lang="sl-SI" dirty="0"/>
          </a:p>
        </p:txBody>
      </p:sp>
      <p:pic>
        <p:nvPicPr>
          <p:cNvPr id="4" name="Picture 21" descr="Krepko-01">
            <a:extLst>
              <a:ext uri="{FF2B5EF4-FFF2-40B4-BE49-F238E27FC236}">
                <a16:creationId xmlns:a16="http://schemas.microsoft.com/office/drawing/2014/main" id="{93E50C25-74E2-49DA-91AA-698185C4B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" y="81661"/>
            <a:ext cx="1714634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6ADD1EEB-F0D8-4F5D-A929-95BB625E7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altLang="sl-SI" sz="3600" dirty="0"/>
              <a:t>Mejniki v ekološki pridelavi mleka in odkupu</a:t>
            </a:r>
          </a:p>
        </p:txBody>
      </p:sp>
      <p:sp>
        <p:nvSpPr>
          <p:cNvPr id="5123" name="Označba mesta vsebine 2">
            <a:extLst>
              <a:ext uri="{FF2B5EF4-FFF2-40B4-BE49-F238E27FC236}">
                <a16:creationId xmlns:a16="http://schemas.microsoft.com/office/drawing/2014/main" id="{CEA2D1C9-6B4F-4089-B895-416C549F75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dirty="0"/>
              <a:t>Leta 2012 se zgodi večji preskok pri količini odkupljenega ekološkega mleka na 1.200.000 L na leto</a:t>
            </a:r>
          </a:p>
          <a:p>
            <a:r>
              <a:rPr lang="sl-SI" altLang="sl-SI" dirty="0"/>
              <a:t>V letu 2020 rekordni odkup ekološkega mleka 1.917.201 L. </a:t>
            </a:r>
          </a:p>
          <a:p>
            <a:endParaRPr lang="sl-SI" altLang="sl-SI" dirty="0"/>
          </a:p>
        </p:txBody>
      </p:sp>
      <p:pic>
        <p:nvPicPr>
          <p:cNvPr id="4" name="Picture 21" descr="Krepko-01">
            <a:extLst>
              <a:ext uri="{FF2B5EF4-FFF2-40B4-BE49-F238E27FC236}">
                <a16:creationId xmlns:a16="http://schemas.microsoft.com/office/drawing/2014/main" id="{CB8CD010-8BFD-4A8B-B204-EA719A3EB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" y="81661"/>
            <a:ext cx="1714634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88BF1C73-BFAA-4B5F-A405-828085D9F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altLang="sl-SI" sz="3600" dirty="0"/>
              <a:t>Predelava slovenskega ekološkega mleka</a:t>
            </a:r>
          </a:p>
        </p:txBody>
      </p:sp>
      <p:sp>
        <p:nvSpPr>
          <p:cNvPr id="6147" name="Označba mesta vsebine 2">
            <a:extLst>
              <a:ext uri="{FF2B5EF4-FFF2-40B4-BE49-F238E27FC236}">
                <a16:creationId xmlns:a16="http://schemas.microsoft.com/office/drawing/2014/main" id="{511E0434-793E-45F5-A1CE-BE82E740AD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dirty="0"/>
              <a:t>Leta 2008 pri letnem odkupu 579.022 L, predelano v BIO mlečne izdelke le 12%</a:t>
            </a:r>
          </a:p>
          <a:p>
            <a:r>
              <a:rPr lang="sl-SI" altLang="sl-SI" dirty="0"/>
              <a:t>Leta 2019 pri odkupu 1.819.477 L mleka predelano, v BIO mlečne izdelke 54%</a:t>
            </a:r>
          </a:p>
          <a:p>
            <a:r>
              <a:rPr lang="sl-SI" altLang="sl-SI" dirty="0"/>
              <a:t>V </a:t>
            </a:r>
            <a:r>
              <a:rPr lang="sl-SI" altLang="sl-SI" dirty="0" err="1"/>
              <a:t>t.i</a:t>
            </a:r>
            <a:r>
              <a:rPr lang="sl-SI" altLang="sl-SI" dirty="0"/>
              <a:t>. koronskem letu 2020 odkupljena rekordna količina 1.917.201 L, predelano v BIO mlečne izdelke 41%</a:t>
            </a:r>
          </a:p>
        </p:txBody>
      </p:sp>
      <p:pic>
        <p:nvPicPr>
          <p:cNvPr id="4" name="Picture 21" descr="Krepko-01">
            <a:extLst>
              <a:ext uri="{FF2B5EF4-FFF2-40B4-BE49-F238E27FC236}">
                <a16:creationId xmlns:a16="http://schemas.microsoft.com/office/drawing/2014/main" id="{5CF9C9AD-844D-403A-856C-91673C541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" y="81661"/>
            <a:ext cx="1714634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83A728C2-8C89-484A-A2D1-30BBAD00657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37532" y="2167404"/>
            <a:ext cx="10515600" cy="368402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endParaRPr lang="sl-SI" altLang="sl-SI" sz="2000" dirty="0"/>
          </a:p>
          <a:p>
            <a:pPr eaLnBrk="1" hangingPunct="1"/>
            <a:r>
              <a:rPr lang="sl-SI" altLang="sl-SI" sz="3000" b="0" dirty="0">
                <a:solidFill>
                  <a:srgbClr val="003399"/>
                </a:solidFill>
              </a:rPr>
              <a:t>Nezadostno informiranje o ekološki predelavi in predelavi</a:t>
            </a:r>
          </a:p>
          <a:p>
            <a:pPr eaLnBrk="1" hangingPunct="1"/>
            <a:r>
              <a:rPr lang="sl-SI" altLang="sl-SI" sz="3000" b="0" dirty="0">
                <a:solidFill>
                  <a:srgbClr val="003399"/>
                </a:solidFill>
              </a:rPr>
              <a:t>Regionalno slabo sodelovanje</a:t>
            </a:r>
          </a:p>
          <a:p>
            <a:pPr eaLnBrk="1" hangingPunct="1"/>
            <a:r>
              <a:rPr lang="sl-SI" altLang="sl-SI" sz="3000" b="0" dirty="0">
                <a:solidFill>
                  <a:srgbClr val="003399"/>
                </a:solidFill>
              </a:rPr>
              <a:t>Pomanjkanje izobraževalnih programov za ozaveščanje potrošnikov o prednostih ekološke pridelave in predelave</a:t>
            </a:r>
          </a:p>
          <a:p>
            <a:pPr eaLnBrk="1" hangingPunct="1"/>
            <a:r>
              <a:rPr lang="sl-SI" altLang="sl-SI" sz="3000" b="0" dirty="0">
                <a:solidFill>
                  <a:srgbClr val="003399"/>
                </a:solidFill>
              </a:rPr>
              <a:t>Stanje na trgu kaže, da zahteve in potrebe potrošnikov po lokalnih - slovenskih ekoloških pridelkih in izdelkih že obstajajo in so v porastu. Zaradi preobsežnega uvoza in nizkih cen pa posameznik, ki se ukvarja z ekološko pridelavo in predelavo na področju trženja svojih ekoloških izdelkov ne more narediti veliko.</a:t>
            </a:r>
          </a:p>
          <a:p>
            <a:pPr eaLnBrk="1" hangingPunct="1"/>
            <a:endParaRPr lang="sl-SI" altLang="sl-SI" sz="2000" dirty="0"/>
          </a:p>
        </p:txBody>
      </p:sp>
      <p:sp>
        <p:nvSpPr>
          <p:cNvPr id="6" name="Naslov 1">
            <a:extLst>
              <a:ext uri="{FF2B5EF4-FFF2-40B4-BE49-F238E27FC236}">
                <a16:creationId xmlns:a16="http://schemas.microsoft.com/office/drawing/2014/main" id="{F1429724-71FD-45A7-83C4-A851237C0672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95773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altLang="sl-SI" sz="3600" b="1" dirty="0">
                <a:solidFill>
                  <a:srgbClr val="CC0000"/>
                </a:solidFill>
              </a:rPr>
              <a:t>Pogled v leto 2011 in zakaj smo ustanovili GIZ </a:t>
            </a:r>
            <a:r>
              <a:rPr lang="sl-SI" altLang="sl-SI" sz="3600" b="1" dirty="0" err="1">
                <a:solidFill>
                  <a:srgbClr val="CC0000"/>
                </a:solidFill>
              </a:rPr>
              <a:t>Eko</a:t>
            </a:r>
            <a:r>
              <a:rPr lang="sl-SI" altLang="sl-SI" sz="3600" b="1" dirty="0">
                <a:solidFill>
                  <a:srgbClr val="CC0000"/>
                </a:solidFill>
              </a:rPr>
              <a:t> Krepko?</a:t>
            </a:r>
          </a:p>
        </p:txBody>
      </p:sp>
      <p:pic>
        <p:nvPicPr>
          <p:cNvPr id="4" name="Picture 21" descr="Krepko-01">
            <a:extLst>
              <a:ext uri="{FF2B5EF4-FFF2-40B4-BE49-F238E27FC236}">
                <a16:creationId xmlns:a16="http://schemas.microsoft.com/office/drawing/2014/main" id="{53A9A8F1-EBAB-4928-9117-D2D76B9D2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" y="81661"/>
            <a:ext cx="1714634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13F8B699-C97C-412A-9281-BD2C808B454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186032"/>
            <a:ext cx="10503017" cy="43068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sl-SI" altLang="sl-SI" sz="2000" dirty="0"/>
          </a:p>
          <a:p>
            <a:pPr eaLnBrk="1" hangingPunct="1"/>
            <a:r>
              <a:rPr lang="sl-SI" altLang="sl-SI" b="0" dirty="0">
                <a:solidFill>
                  <a:srgbClr val="003399"/>
                </a:solidFill>
              </a:rPr>
              <a:t>Črpanje nepovratnih sredstev EU in RS, ki so razpisana kot podpora pri dejavnostih informiranja in pospeševanja prodaje za shemo kakovosti.</a:t>
            </a:r>
          </a:p>
          <a:p>
            <a:pPr eaLnBrk="1" hangingPunct="1"/>
            <a:r>
              <a:rPr lang="sl-SI" altLang="sl-SI" b="0" dirty="0">
                <a:solidFill>
                  <a:srgbClr val="003399"/>
                </a:solidFill>
              </a:rPr>
              <a:t>Aktivno sodelovanje v vzgojno varstvenih zavodih kot promotorji zdravih ekoloških izdelkov.</a:t>
            </a:r>
          </a:p>
          <a:p>
            <a:pPr eaLnBrk="1" hangingPunct="1"/>
            <a:r>
              <a:rPr lang="sl-SI" altLang="sl-SI" b="0" dirty="0">
                <a:solidFill>
                  <a:srgbClr val="003399"/>
                </a:solidFill>
              </a:rPr>
              <a:t>Sodelovanje z različnimi društvi in posamezniki, ki se ukvarjajo s pridelavo ekoloških živil.</a:t>
            </a:r>
          </a:p>
          <a:p>
            <a:pPr eaLnBrk="1" hangingPunct="1"/>
            <a:r>
              <a:rPr lang="sl-SI" altLang="sl-SI" b="0" dirty="0">
                <a:solidFill>
                  <a:srgbClr val="003399"/>
                </a:solidFill>
              </a:rPr>
              <a:t>Pridobivanje lokalnih skupnosti za sodelovanje pri izobraževanih programih otrok in staršev.</a:t>
            </a:r>
          </a:p>
          <a:p>
            <a:pPr eaLnBrk="1" hangingPunct="1"/>
            <a:r>
              <a:rPr lang="sl-SI" altLang="sl-SI" b="0" dirty="0">
                <a:solidFill>
                  <a:srgbClr val="003399"/>
                </a:solidFill>
              </a:rPr>
              <a:t>Aktivno sodelovanje pri izobraževanju trgovcev o prednostih ponudbe ekoloških mlečnih izdelkov.</a:t>
            </a:r>
          </a:p>
          <a:p>
            <a:pPr eaLnBrk="1" hangingPunct="1"/>
            <a:endParaRPr lang="sl-SI" altLang="sl-SI" sz="2000" dirty="0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8F5AE033-B02A-4F61-B97E-A376CE058FAE}"/>
              </a:ext>
            </a:extLst>
          </p:cNvPr>
          <p:cNvSpPr txBox="1">
            <a:spLocks noChangeArrowheads="1"/>
          </p:cNvSpPr>
          <p:nvPr/>
        </p:nvSpPr>
        <p:spPr>
          <a:xfrm>
            <a:off x="762000" y="10366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altLang="sl-SI" sz="3600" b="1" dirty="0">
                <a:solidFill>
                  <a:srgbClr val="CC0000"/>
                </a:solidFill>
              </a:rPr>
              <a:t>Kako smo dosegali cilje </a:t>
            </a:r>
          </a:p>
        </p:txBody>
      </p:sp>
      <p:pic>
        <p:nvPicPr>
          <p:cNvPr id="5" name="Picture 21" descr="Krepko-01">
            <a:extLst>
              <a:ext uri="{FF2B5EF4-FFF2-40B4-BE49-F238E27FC236}">
                <a16:creationId xmlns:a16="http://schemas.microsoft.com/office/drawing/2014/main" id="{F9BCDD1B-D838-4D5D-AEA5-580FBDF37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" y="81661"/>
            <a:ext cx="1714634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7FB7EE49-3AE1-461C-8C51-129583BA40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l-SI" altLang="sl-SI" sz="3600" dirty="0"/>
              <a:t>Primer učinkovitega informiranja, izobraževanja in pospeševanja prodaje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AAD18D9-6897-4752-BEC4-19D2145391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2789" y="2492376"/>
            <a:ext cx="10654018" cy="3457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l-SI" altLang="sl-SI" sz="2400" dirty="0"/>
              <a:t>Postopno povečanje predelave v BIO/EKO MLEČNE IZDELKE</a:t>
            </a:r>
          </a:p>
          <a:p>
            <a:pPr eaLnBrk="1" hangingPunct="1">
              <a:lnSpc>
                <a:spcPct val="80000"/>
              </a:lnSpc>
            </a:pPr>
            <a:endParaRPr lang="sl-SI" altLang="sl-SI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l-SI" altLang="sl-SI" sz="2400" dirty="0"/>
              <a:t>Učinek: 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400" dirty="0"/>
              <a:t>Sprejem Uredbe o zelenem javnem naročanju 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400" dirty="0"/>
              <a:t>Prisotnost v  trgovskih verigah</a:t>
            </a:r>
          </a:p>
          <a:p>
            <a:pPr eaLnBrk="1" hangingPunct="1">
              <a:lnSpc>
                <a:spcPct val="80000"/>
              </a:lnSpc>
            </a:pPr>
            <a:endParaRPr lang="sl-SI" altLang="sl-SI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l-SI" altLang="sl-SI" sz="2400" b="1" dirty="0"/>
          </a:p>
        </p:txBody>
      </p:sp>
      <p:pic>
        <p:nvPicPr>
          <p:cNvPr id="4" name="Picture 21" descr="Krepko-01">
            <a:extLst>
              <a:ext uri="{FF2B5EF4-FFF2-40B4-BE49-F238E27FC236}">
                <a16:creationId xmlns:a16="http://schemas.microsoft.com/office/drawing/2014/main" id="{D92D6316-B2A8-424D-AD5A-714A30AFE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" y="81661"/>
            <a:ext cx="1714634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on 4">
            <a:extLst>
              <a:ext uri="{FF2B5EF4-FFF2-40B4-BE49-F238E27FC236}">
                <a16:creationId xmlns:a16="http://schemas.microsoft.com/office/drawing/2014/main" id="{72828930-7F8C-4550-A9B5-07803F9527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52546"/>
              </p:ext>
            </p:extLst>
          </p:nvPr>
        </p:nvGraphicFramePr>
        <p:xfrm>
          <a:off x="1865376" y="1719743"/>
          <a:ext cx="7882631" cy="447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oljeZBesedilom 6">
            <a:extLst>
              <a:ext uri="{FF2B5EF4-FFF2-40B4-BE49-F238E27FC236}">
                <a16:creationId xmlns:a16="http://schemas.microsoft.com/office/drawing/2014/main" id="{1FAA164C-AB64-43C2-BF63-0C1C1C59E0DB}"/>
              </a:ext>
            </a:extLst>
          </p:cNvPr>
          <p:cNvSpPr txBox="1"/>
          <p:nvPr/>
        </p:nvSpPr>
        <p:spPr>
          <a:xfrm>
            <a:off x="1865376" y="6310365"/>
            <a:ext cx="1939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Vir podatkov: SURS, MKGP</a:t>
            </a:r>
            <a:endParaRPr lang="en-GB" sz="1200" dirty="0"/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2D889042-26BF-496E-BD7C-15D3FD19C086}"/>
              </a:ext>
            </a:extLst>
          </p:cNvPr>
          <p:cNvSpPr txBox="1"/>
          <p:nvPr/>
        </p:nvSpPr>
        <p:spPr>
          <a:xfrm>
            <a:off x="2267824" y="849308"/>
            <a:ext cx="83694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sz="20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sl-SI" sz="3600" b="1" dirty="0">
                <a:solidFill>
                  <a:srgbClr val="CC0000"/>
                </a:solidFill>
                <a:latin typeface="+mj-lt"/>
              </a:rPr>
              <a:t>Pridelava mleka v Sloveniji (v tonah)</a:t>
            </a:r>
            <a:endParaRPr lang="en-GB" sz="3600" b="1" dirty="0">
              <a:solidFill>
                <a:srgbClr val="CC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032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značba mesta vsebine 7">
            <a:extLst>
              <a:ext uri="{FF2B5EF4-FFF2-40B4-BE49-F238E27FC236}">
                <a16:creationId xmlns:a16="http://schemas.microsoft.com/office/drawing/2014/main" id="{2EE6F50C-749A-40C9-9993-49D6D0771DA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44175256"/>
              </p:ext>
            </p:extLst>
          </p:nvPr>
        </p:nvGraphicFramePr>
        <p:xfrm>
          <a:off x="1799617" y="1761688"/>
          <a:ext cx="7872889" cy="4227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PoljeZBesedilom 1">
            <a:extLst>
              <a:ext uri="{FF2B5EF4-FFF2-40B4-BE49-F238E27FC236}">
                <a16:creationId xmlns:a16="http://schemas.microsoft.com/office/drawing/2014/main" id="{96C6ED54-12C7-4202-959F-21B286377200}"/>
              </a:ext>
            </a:extLst>
          </p:cNvPr>
          <p:cNvSpPr txBox="1"/>
          <p:nvPr/>
        </p:nvSpPr>
        <p:spPr>
          <a:xfrm>
            <a:off x="1799617" y="6240026"/>
            <a:ext cx="1436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Vir podatkov: MKGP</a:t>
            </a:r>
            <a:endParaRPr lang="en-GB" sz="1200" dirty="0"/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3A13D66A-F91F-496F-AA55-5A9CBDA3C194}"/>
              </a:ext>
            </a:extLst>
          </p:cNvPr>
          <p:cNvSpPr txBox="1"/>
          <p:nvPr/>
        </p:nvSpPr>
        <p:spPr>
          <a:xfrm>
            <a:off x="1258349" y="849308"/>
            <a:ext cx="98738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sz="20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sl-SI" sz="3600" b="1" dirty="0">
                <a:solidFill>
                  <a:srgbClr val="CC0000"/>
                </a:solidFill>
                <a:latin typeface="+mj-lt"/>
              </a:rPr>
              <a:t>Pridelava ekološkega mleka v Sloveniji (v tonah)</a:t>
            </a:r>
          </a:p>
        </p:txBody>
      </p:sp>
    </p:spTree>
    <p:extLst>
      <p:ext uri="{BB962C8B-B14F-4D97-AF65-F5344CB8AC3E}">
        <p14:creationId xmlns:p14="http://schemas.microsoft.com/office/powerpoint/2010/main" val="836943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583</Words>
  <Application>Microsoft Office PowerPoint</Application>
  <PresentationFormat>Širokozaslonsko</PresentationFormat>
  <Paragraphs>58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Officeova tema</vt:lpstr>
      <vt:lpstr>MLEKARNA KREPKO  Pridelava in predelava ekološkega mleka v Sloveniji</vt:lpstr>
      <vt:lpstr>Mejniki v ekološki pridelavi mleka in odkupu</vt:lpstr>
      <vt:lpstr>Mejniki v ekološki pridelavi mleka in odkupu</vt:lpstr>
      <vt:lpstr>Predelava slovenskega ekološkega mleka</vt:lpstr>
      <vt:lpstr>PowerPointova predstavitev</vt:lpstr>
      <vt:lpstr>PowerPointova predstavitev</vt:lpstr>
      <vt:lpstr>Primer učinkovitega informiranja, izobraževanja in pospeševanja prodaje</vt:lpstr>
      <vt:lpstr>PowerPointova predstavitev</vt:lpstr>
      <vt:lpstr>PowerPointova predstavitev</vt:lpstr>
      <vt:lpstr>PowerPointova predstavitev</vt:lpstr>
      <vt:lpstr>PowerPointova predstavitev</vt:lpstr>
      <vt:lpstr> Slovenija je priložnost ekološkega kmetovanja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Admin</dc:creator>
  <cp:lastModifiedBy>Sandra Turnšek</cp:lastModifiedBy>
  <cp:revision>164</cp:revision>
  <dcterms:created xsi:type="dcterms:W3CDTF">2020-02-05T12:58:25Z</dcterms:created>
  <dcterms:modified xsi:type="dcterms:W3CDTF">2021-10-12T12:41:53Z</dcterms:modified>
</cp:coreProperties>
</file>